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8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6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0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1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5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9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5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7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6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3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F0C82-1F32-4EFB-A9B7-9366855390A7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C273-DE8B-456B-BC43-CA7F81F1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4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Joint Ventures with “Small</a:t>
            </a:r>
            <a:r>
              <a:rPr lang="en-US" smtClean="0">
                <a:solidFill>
                  <a:schemeClr val="tx2"/>
                </a:solidFill>
              </a:rPr>
              <a:t>” Businesses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Devon E. Hewitt</a:t>
            </a:r>
            <a:b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Protorae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Law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2012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849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Respective Member Rights/Responsibilities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8(a) must be “Managing Member”</a:t>
            </a:r>
          </a:p>
          <a:p>
            <a:r>
              <a:rPr lang="en-US" dirty="0" smtClean="0"/>
              <a:t>Program Manager must be employed/appointed by 8(a)</a:t>
            </a:r>
          </a:p>
          <a:p>
            <a:r>
              <a:rPr lang="en-US" dirty="0" smtClean="0"/>
              <a:t>Non-8(a) member cannot exercise “negative control” over 8(a) member</a:t>
            </a:r>
          </a:p>
          <a:p>
            <a:r>
              <a:rPr lang="en-US" dirty="0" smtClean="0"/>
              <a:t>If populated, 8(a) member must get 51% of the profits of the JV</a:t>
            </a:r>
          </a:p>
          <a:p>
            <a:r>
              <a:rPr lang="en-US" dirty="0" smtClean="0"/>
              <a:t>Both members required to ensure performance of government contract, no withdrawal from joint venture permitted</a:t>
            </a:r>
          </a:p>
          <a:p>
            <a:r>
              <a:rPr lang="en-US" dirty="0" smtClean="0"/>
              <a:t>Separate JV bank account, </a:t>
            </a:r>
            <a:r>
              <a:rPr lang="en-US" i="1" dirty="0" smtClean="0"/>
              <a:t>joint signatures required</a:t>
            </a:r>
          </a:p>
          <a:p>
            <a:r>
              <a:rPr lang="en-US" dirty="0" smtClean="0"/>
              <a:t>Managing Member must physically keep JV records</a:t>
            </a:r>
          </a:p>
          <a:p>
            <a:r>
              <a:rPr lang="en-US" dirty="0" smtClean="0"/>
              <a:t>SBA reporting requirements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4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is a Joint Venture?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Separate legal entity</a:t>
            </a:r>
          </a:p>
          <a:p>
            <a:r>
              <a:rPr lang="en-US" dirty="0" smtClean="0"/>
              <a:t>Includes “members” with proportionate interests in entity</a:t>
            </a:r>
          </a:p>
          <a:p>
            <a:r>
              <a:rPr lang="en-US" dirty="0" smtClean="0"/>
              <a:t>Limited in duration</a:t>
            </a:r>
          </a:p>
          <a:p>
            <a:r>
              <a:rPr lang="en-US" dirty="0" smtClean="0"/>
              <a:t>Special purpose (i.e. pursuit of contract award)</a:t>
            </a:r>
          </a:p>
          <a:p>
            <a:r>
              <a:rPr lang="en-US" dirty="0" smtClean="0"/>
              <a:t>Unless joint venture is an LLC, members are jointly and severally liable</a:t>
            </a:r>
          </a:p>
          <a:p>
            <a:r>
              <a:rPr lang="en-US" dirty="0" smtClean="0"/>
              <a:t>Sharing of profits and losses among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2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SBA Definition of Joint Venture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of individuals or companies that come together to combine resources and bid on contract opportunities</a:t>
            </a:r>
          </a:p>
          <a:p>
            <a:r>
              <a:rPr lang="en-US" dirty="0" smtClean="0"/>
              <a:t>Allowed </a:t>
            </a:r>
            <a:r>
              <a:rPr lang="en-US" b="1" dirty="0" smtClean="0"/>
              <a:t>three</a:t>
            </a:r>
            <a:r>
              <a:rPr lang="en-US" dirty="0" smtClean="0"/>
              <a:t> specific or limited purpose business ventures (contract awards)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Some exceptions</a:t>
            </a:r>
          </a:p>
          <a:p>
            <a:r>
              <a:rPr lang="en-US" dirty="0" smtClean="0"/>
              <a:t>Limited duration of </a:t>
            </a:r>
            <a:r>
              <a:rPr lang="en-US" b="1" dirty="0" smtClean="0"/>
              <a:t>two</a:t>
            </a:r>
            <a:r>
              <a:rPr lang="en-US" dirty="0" smtClean="0"/>
              <a:t> years</a:t>
            </a:r>
          </a:p>
          <a:p>
            <a:r>
              <a:rPr lang="en-US" dirty="0" smtClean="0"/>
              <a:t>Known as the “3 in 2” rule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6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Affiliation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Members of a joint venture that submit an offer on a procurement are presumed to be affiliated with one another for that procurement</a:t>
            </a:r>
          </a:p>
          <a:p>
            <a:r>
              <a:rPr lang="en-US" dirty="0" smtClean="0"/>
              <a:t>If a small business is determined to be “affiliated” with another company, SBA will aggregate the size of the two companies in determining the small business’ “size”</a:t>
            </a:r>
          </a:p>
          <a:p>
            <a:r>
              <a:rPr lang="en-US" dirty="0" smtClean="0"/>
              <a:t>If affiliated size exceeds applicable size standard, JV not eligible for set-aside award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0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Joint Venture Affiliation Exceptions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member is “small” under the size standard corresponding to the NAICS code identified in the solicitation and certain conditions met </a:t>
            </a:r>
            <a:r>
              <a:rPr lang="en-US" b="1" dirty="0" smtClean="0"/>
              <a:t>or</a:t>
            </a:r>
          </a:p>
          <a:p>
            <a:r>
              <a:rPr lang="en-US" dirty="0" smtClean="0"/>
              <a:t>The members are in an SBA-approved 8(a) Mentor/Protégé Agreement and the Protégé is small under the size standard identified for a small business/8(a)</a:t>
            </a:r>
            <a:r>
              <a:rPr lang="en-US" i="1" dirty="0" smtClean="0"/>
              <a:t> </a:t>
            </a:r>
            <a:r>
              <a:rPr lang="en-US" dirty="0" smtClean="0"/>
              <a:t>set-aside procurement, provided 8(a) has not exceeded established limits on contract awards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3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Advantages of Compliant Joint Venture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sz="3200" dirty="0" smtClean="0"/>
              <a:t>JV may be “populated” or “unpopulated” </a:t>
            </a:r>
          </a:p>
          <a:p>
            <a:pPr marL="857250" lvl="2" indent="-457200">
              <a:buFont typeface="Wingdings" pitchFamily="2" charset="2"/>
              <a:buChar char="Ø"/>
            </a:pPr>
            <a:r>
              <a:rPr lang="en-US" dirty="0" smtClean="0"/>
              <a:t>Formal entity w/ its own employees or shell company with only administrative employees and members as subcontractors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 smtClean="0"/>
              <a:t>Members may form another JV and receive another 3+ contract awards</a:t>
            </a:r>
          </a:p>
        </p:txBody>
      </p:sp>
    </p:spTree>
    <p:extLst>
      <p:ext uri="{BB962C8B-B14F-4D97-AF65-F5344CB8AC3E}">
        <p14:creationId xmlns:p14="http://schemas.microsoft.com/office/powerpoint/2010/main" val="32671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Mentor/Protégé Program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Alliance between an 8(a) Program Participant and a “large business”</a:t>
            </a:r>
          </a:p>
          <a:p>
            <a:r>
              <a:rPr lang="en-US" dirty="0" smtClean="0"/>
              <a:t>Protégé has identified needs for business development and Mentor has capacity to meet those needs</a:t>
            </a:r>
          </a:p>
          <a:p>
            <a:r>
              <a:rPr lang="en-US" dirty="0" smtClean="0"/>
              <a:t>Relationship must be approved by SBA</a:t>
            </a:r>
          </a:p>
          <a:p>
            <a:r>
              <a:rPr lang="en-US" dirty="0" smtClean="0"/>
              <a:t>Relationship must be approved by SBA before a joint venture is created and joint venture submits offer</a:t>
            </a:r>
          </a:p>
          <a:p>
            <a:r>
              <a:rPr lang="en-US" dirty="0" smtClean="0"/>
              <a:t>Mentor can have up to 3 Protégés at one time</a:t>
            </a:r>
          </a:p>
          <a:p>
            <a:r>
              <a:rPr lang="en-US" dirty="0" smtClean="0"/>
              <a:t>Protégé cannot have a Mentor if Protégé in last six months of nine-year 8(a) program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91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8(a) JV Requirements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JV must be reflected in writing, generally by an operating agreement if JV is LLC</a:t>
            </a:r>
          </a:p>
          <a:p>
            <a:r>
              <a:rPr lang="en-US" dirty="0" smtClean="0"/>
              <a:t>8(a) JV must be approved by 8(a) concern’s SBA District </a:t>
            </a:r>
            <a:r>
              <a:rPr lang="en-US" dirty="0"/>
              <a:t>O</a:t>
            </a:r>
            <a:r>
              <a:rPr lang="en-US" dirty="0" smtClean="0"/>
              <a:t>ffice in order to be entitled to an 8(a) contract award, but not for small business set-aside contract award</a:t>
            </a:r>
          </a:p>
          <a:p>
            <a:r>
              <a:rPr lang="en-US" dirty="0" smtClean="0"/>
              <a:t>But JV must follow 8(a) JV requirements even if offer submitted for small business (v. 8(a)) set-aide</a:t>
            </a:r>
          </a:p>
          <a:p>
            <a:r>
              <a:rPr lang="en-US" dirty="0" smtClean="0"/>
              <a:t>Nature of JV relationship must be disclosed in proposal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7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8(a) JV Performance of Work Requirements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8(a)JV must comply with the Limitations on Subcontracting clause (FAR 52.219-14)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sz="2200" dirty="0"/>
              <a:t>For services, the JV must perform 51% of the cost of labor; but work of non-8(a) JV member included for 51% </a:t>
            </a:r>
            <a:r>
              <a:rPr lang="en-US" sz="2200" dirty="0" smtClean="0"/>
              <a:t>calculation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400" dirty="0" smtClean="0"/>
              <a:t>If 8(a) JV is “unpopulated,” 8(a) member must perform 40% of the work performed by the JV</a:t>
            </a:r>
          </a:p>
          <a:p>
            <a:endParaRPr lang="en-US" sz="2400" dirty="0" smtClean="0"/>
          </a:p>
          <a:p>
            <a:r>
              <a:rPr lang="en-US" sz="2400" dirty="0" smtClean="0"/>
              <a:t>If 8(a) JV is “populated,” 8(a) member must be able to demonstrate that it will benefit from its participation in the JV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 smtClean="0"/>
              <a:t>If </a:t>
            </a:r>
            <a:r>
              <a:rPr lang="en-US" sz="2200" dirty="0"/>
              <a:t>8(a) JV is “populated,” the non-8(a) JV member, or any of its affiliates, cannot be a subcontractor to the JV at any tier</a:t>
            </a:r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497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655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Joint Ventures with “Small” Businesses</vt:lpstr>
      <vt:lpstr>What is a Joint Venture?</vt:lpstr>
      <vt:lpstr>SBA Definition of Joint Venture</vt:lpstr>
      <vt:lpstr>Affiliation</vt:lpstr>
      <vt:lpstr>Joint Venture Affiliation Exceptions</vt:lpstr>
      <vt:lpstr>Advantages of Compliant Joint Venture</vt:lpstr>
      <vt:lpstr>Mentor/Protégé Program</vt:lpstr>
      <vt:lpstr>8(a) JV Requirements</vt:lpstr>
      <vt:lpstr>8(a) JV Performance of Work Requirements</vt:lpstr>
      <vt:lpstr>Respective Member Rights/Responsibilities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Ventures</dc:title>
  <dc:creator>Devon Hewitt</dc:creator>
  <cp:lastModifiedBy>Daniel Brown</cp:lastModifiedBy>
  <cp:revision>17</cp:revision>
  <cp:lastPrinted>2013-01-10T22:34:27Z</cp:lastPrinted>
  <dcterms:created xsi:type="dcterms:W3CDTF">2011-11-29T23:03:11Z</dcterms:created>
  <dcterms:modified xsi:type="dcterms:W3CDTF">2013-05-06T13:21:29Z</dcterms:modified>
</cp:coreProperties>
</file>